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64" r:id="rId5"/>
    <p:sldId id="260" r:id="rId6"/>
    <p:sldId id="259" r:id="rId7"/>
    <p:sldId id="261" r:id="rId8"/>
    <p:sldId id="262" r:id="rId9"/>
    <p:sldId id="266" r:id="rId10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10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AC02955-09CB-41E9-8620-2672C6AAD5C5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98915A-14CB-4FC4-9EC6-9F3A5A6A8308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55291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02955-09CB-41E9-8620-2672C6AAD5C5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8915A-14CB-4FC4-9EC6-9F3A5A6A8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283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02955-09CB-41E9-8620-2672C6AAD5C5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8915A-14CB-4FC4-9EC6-9F3A5A6A8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188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02955-09CB-41E9-8620-2672C6AAD5C5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8915A-14CB-4FC4-9EC6-9F3A5A6A8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630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AC02955-09CB-41E9-8620-2672C6AAD5C5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98915A-14CB-4FC4-9EC6-9F3A5A6A8308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9828484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02955-09CB-41E9-8620-2672C6AAD5C5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8915A-14CB-4FC4-9EC6-9F3A5A6A8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46889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02955-09CB-41E9-8620-2672C6AAD5C5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8915A-14CB-4FC4-9EC6-9F3A5A6A8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6822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02955-09CB-41E9-8620-2672C6AAD5C5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8915A-14CB-4FC4-9EC6-9F3A5A6A8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646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02955-09CB-41E9-8620-2672C6AAD5C5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8915A-14CB-4FC4-9EC6-9F3A5A6A8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796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AAC02955-09CB-41E9-8620-2672C6AAD5C5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9398915A-14CB-4FC4-9EC6-9F3A5A6A830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4854396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AAC02955-09CB-41E9-8620-2672C6AAD5C5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9398915A-14CB-4FC4-9EC6-9F3A5A6A8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834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AC02955-09CB-41E9-8620-2672C6AAD5C5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98915A-14CB-4FC4-9EC6-9F3A5A6A830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76564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christy.berry@dpb.virginia.gov" TargetMode="External"/><Relationship Id="rId2" Type="http://schemas.openxmlformats.org/officeDocument/2006/relationships/hyperlink" Target="mailto:Ashley.colvin@dpb.virginia.gov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dpb.virginia.gov/sp/sp.cf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 smtClean="0"/>
              <a:t>Strategic plans, Performance Measures, and Executive progress reports</a:t>
            </a:r>
            <a:br>
              <a:rPr lang="en-US" sz="4800" dirty="0" smtClean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 smtClean="0"/>
              <a:t>2016-2018 biennium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March 7, 2017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32802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6000" dirty="0" smtClean="0"/>
              <a:t>Introductions, contacts, and a brief update</a:t>
            </a:r>
            <a:endParaRPr lang="en-US" sz="60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1803400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 smtClean="0"/>
              <a:t>Ashley Colvin</a:t>
            </a:r>
          </a:p>
          <a:p>
            <a:pPr marL="0" indent="0">
              <a:buNone/>
            </a:pPr>
            <a:r>
              <a:rPr lang="en-US" sz="1800" dirty="0" smtClean="0"/>
              <a:t>Associate Director, Best Management Practices</a:t>
            </a:r>
          </a:p>
          <a:p>
            <a:pPr marL="0" indent="0">
              <a:buNone/>
            </a:pPr>
            <a:r>
              <a:rPr lang="en-US" sz="1800" dirty="0" smtClean="0"/>
              <a:t>(804) 786-7324</a:t>
            </a:r>
          </a:p>
          <a:p>
            <a:pPr marL="0" indent="0">
              <a:buNone/>
            </a:pPr>
            <a:r>
              <a:rPr lang="en-US" sz="1800" dirty="0">
                <a:hlinkClick r:id="rId2"/>
              </a:rPr>
              <a:t>a</a:t>
            </a:r>
            <a:r>
              <a:rPr lang="en-US" sz="1800" dirty="0" smtClean="0">
                <a:hlinkClick r:id="rId2"/>
              </a:rPr>
              <a:t>shley.colvin@dpb.virginia.gov</a:t>
            </a:r>
            <a:endParaRPr lang="en-US" sz="1800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1803400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smtClean="0"/>
              <a:t>Christy Berry</a:t>
            </a:r>
          </a:p>
          <a:p>
            <a:pPr marL="0" indent="0">
              <a:buNone/>
            </a:pPr>
            <a:r>
              <a:rPr lang="en-US" sz="1800" dirty="0" smtClean="0"/>
              <a:t>Senior Management and Evaluation Analyst</a:t>
            </a:r>
          </a:p>
          <a:p>
            <a:pPr marL="0" indent="0">
              <a:buNone/>
            </a:pPr>
            <a:r>
              <a:rPr lang="en-US" sz="1800" dirty="0" smtClean="0"/>
              <a:t>(804) 786-7772</a:t>
            </a:r>
          </a:p>
          <a:p>
            <a:pPr marL="0" indent="0">
              <a:buNone/>
            </a:pPr>
            <a:r>
              <a:rPr lang="en-US" sz="1800" dirty="0" smtClean="0">
                <a:hlinkClick r:id="rId3"/>
              </a:rPr>
              <a:t>christy.berry@dpb.virginia.gov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1251678" y="4180344"/>
            <a:ext cx="973382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DPB website has been updated and includes:</a:t>
            </a:r>
          </a:p>
          <a:p>
            <a:pPr marL="2571750" lvl="5" indent="-285750">
              <a:buFont typeface="Arial" panose="020B0604020202020204" pitchFamily="34" charset="0"/>
              <a:buChar char="•"/>
            </a:pPr>
            <a:r>
              <a:rPr lang="en-US" dirty="0" smtClean="0"/>
              <a:t>An updated Strategic Planning Handbook</a:t>
            </a:r>
          </a:p>
          <a:p>
            <a:pPr marL="2571750" lvl="5" indent="-285750">
              <a:buFont typeface="Arial" panose="020B0604020202020204" pitchFamily="34" charset="0"/>
              <a:buChar char="•"/>
            </a:pPr>
            <a:r>
              <a:rPr lang="en-US" dirty="0" smtClean="0"/>
              <a:t>Copies of Instructions</a:t>
            </a:r>
          </a:p>
          <a:p>
            <a:pPr marL="2571750" lvl="5" indent="-285750">
              <a:buFont typeface="Arial" panose="020B0604020202020204" pitchFamily="34" charset="0"/>
              <a:buChar char="•"/>
            </a:pPr>
            <a:r>
              <a:rPr lang="en-US" dirty="0" smtClean="0"/>
              <a:t>A copy of this presentation</a:t>
            </a:r>
          </a:p>
          <a:p>
            <a:pPr marL="2571750" lvl="5" indent="-285750">
              <a:buFont typeface="Arial" panose="020B0604020202020204" pitchFamily="34" charset="0"/>
              <a:buChar char="•"/>
            </a:pPr>
            <a:r>
              <a:rPr lang="en-US" dirty="0" smtClean="0"/>
              <a:t>An example of “Mission Alignment and Authority”</a:t>
            </a:r>
          </a:p>
          <a:p>
            <a:pPr marL="2571750" lvl="5" indent="-285750">
              <a:buFont typeface="Arial" panose="020B0604020202020204" pitchFamily="34" charset="0"/>
              <a:buChar char="•"/>
            </a:pPr>
            <a:r>
              <a:rPr lang="en-US" dirty="0" smtClean="0"/>
              <a:t>FAQ’s will be posted and updated following each webinar</a:t>
            </a:r>
          </a:p>
          <a:p>
            <a:pPr lvl="5"/>
            <a:endParaRPr lang="en-US" dirty="0" smtClean="0"/>
          </a:p>
          <a:p>
            <a:pPr lvl="5"/>
            <a:r>
              <a:rPr lang="en-US" sz="2400" dirty="0"/>
              <a:t>Visit </a:t>
            </a:r>
            <a:r>
              <a:rPr lang="en-US" sz="2400" dirty="0">
                <a:hlinkClick r:id="rId4"/>
              </a:rPr>
              <a:t>http://</a:t>
            </a:r>
            <a:r>
              <a:rPr lang="en-US" sz="2400" dirty="0" smtClean="0">
                <a:hlinkClick r:id="rId4"/>
              </a:rPr>
              <a:t>dpb.virginia.gov/sp/sp.cfm</a:t>
            </a:r>
            <a:r>
              <a:rPr lang="en-US" sz="2400" dirty="0" smtClean="0"/>
              <a:t> for more details!!	</a:t>
            </a:r>
            <a:r>
              <a:rPr lang="en-US" dirty="0" smtClean="0"/>
              <a:t>					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501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 smtClean="0"/>
              <a:t>Timeline</a:t>
            </a:r>
            <a:endParaRPr lang="en-US" sz="9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9842500" cy="3619500"/>
          </a:xfrm>
        </p:spPr>
        <p:txBody>
          <a:bodyPr/>
          <a:lstStyle/>
          <a:p>
            <a:r>
              <a:rPr lang="en-US" sz="4400" dirty="0" smtClean="0"/>
              <a:t>Strategic plans and performance measure updates  - April 14</a:t>
            </a:r>
          </a:p>
          <a:p>
            <a:r>
              <a:rPr lang="en-US" sz="4400" dirty="0" smtClean="0"/>
              <a:t>Executive Progress Reports – May 5</a:t>
            </a:r>
          </a:p>
          <a:p>
            <a:r>
              <a:rPr lang="en-US" sz="4400" dirty="0" smtClean="0"/>
              <a:t>Update Financials - TBA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864364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6000" dirty="0" smtClean="0"/>
              <a:t>who does what and When?</a:t>
            </a:r>
            <a:endParaRPr lang="en-US" sz="6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77900" y="2286001"/>
            <a:ext cx="10795000" cy="39242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u="sng" dirty="0" smtClean="0"/>
              <a:t>Who</a:t>
            </a:r>
            <a:r>
              <a:rPr lang="en-US" dirty="0" smtClean="0"/>
              <a:t>						        		 </a:t>
            </a:r>
            <a:r>
              <a:rPr lang="en-US" sz="2800" u="sng" dirty="0" smtClean="0"/>
              <a:t>When</a:t>
            </a:r>
          </a:p>
          <a:p>
            <a:r>
              <a:rPr lang="en-US" sz="2400" b="1" dirty="0" smtClean="0"/>
              <a:t>Agencies:</a:t>
            </a:r>
            <a:r>
              <a:rPr lang="en-US" sz="2400" dirty="0" smtClean="0"/>
              <a:t> publishing </a:t>
            </a:r>
            <a:r>
              <a:rPr lang="en-US" sz="2400" dirty="0"/>
              <a:t>strategic </a:t>
            </a:r>
            <a:r>
              <a:rPr lang="en-US" sz="2400" dirty="0" smtClean="0"/>
              <a:t>&amp; </a:t>
            </a:r>
            <a:r>
              <a:rPr lang="en-US" sz="2400" dirty="0"/>
              <a:t>service area </a:t>
            </a:r>
            <a:r>
              <a:rPr lang="en-US" sz="2400" dirty="0" smtClean="0"/>
              <a:t>plans         </a:t>
            </a:r>
            <a:r>
              <a:rPr lang="en-US" sz="2400" b="1" dirty="0" smtClean="0"/>
              <a:t>After</a:t>
            </a:r>
            <a:r>
              <a:rPr lang="en-US" sz="2400" dirty="0" smtClean="0"/>
              <a:t> review by DPB </a:t>
            </a:r>
            <a:r>
              <a:rPr lang="en-US" sz="2400" dirty="0" smtClean="0"/>
              <a:t>								budget </a:t>
            </a:r>
            <a:r>
              <a:rPr lang="en-US" sz="2400" dirty="0" smtClean="0"/>
              <a:t>analysts</a:t>
            </a:r>
          </a:p>
          <a:p>
            <a:r>
              <a:rPr lang="en-US" sz="2400" b="1" dirty="0"/>
              <a:t>Agencies:</a:t>
            </a:r>
            <a:r>
              <a:rPr lang="en-US" sz="2400" dirty="0"/>
              <a:t> </a:t>
            </a:r>
            <a:r>
              <a:rPr lang="en-US" sz="2400" dirty="0" smtClean="0"/>
              <a:t>reporting &amp; </a:t>
            </a:r>
            <a:r>
              <a:rPr lang="en-US" sz="2400" dirty="0"/>
              <a:t>publishing </a:t>
            </a:r>
            <a:r>
              <a:rPr lang="en-US" sz="2400" b="1" u="sng" dirty="0"/>
              <a:t>all</a:t>
            </a:r>
            <a:r>
              <a:rPr lang="en-US" sz="2400" dirty="0"/>
              <a:t> measure </a:t>
            </a:r>
            <a:r>
              <a:rPr lang="en-US" sz="2400" dirty="0" smtClean="0"/>
              <a:t>results</a:t>
            </a:r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b="1" dirty="0" smtClean="0"/>
              <a:t>Any time</a:t>
            </a:r>
          </a:p>
          <a:p>
            <a:endParaRPr lang="en-US" sz="2400" dirty="0" smtClean="0"/>
          </a:p>
          <a:p>
            <a:r>
              <a:rPr lang="en-US" sz="2400" b="1" dirty="0" smtClean="0"/>
              <a:t>Analysts: </a:t>
            </a:r>
            <a:r>
              <a:rPr lang="en-US" sz="2400" dirty="0"/>
              <a:t>review </a:t>
            </a:r>
            <a:r>
              <a:rPr lang="en-US" sz="2400" dirty="0" smtClean="0"/>
              <a:t>&amp; </a:t>
            </a:r>
            <a:r>
              <a:rPr lang="en-US" sz="2400" dirty="0"/>
              <a:t>publish all changes </a:t>
            </a:r>
            <a:r>
              <a:rPr lang="en-US" sz="2400" dirty="0" smtClean="0"/>
              <a:t>to </a:t>
            </a:r>
            <a:r>
              <a:rPr lang="en-US" sz="2400" dirty="0"/>
              <a:t>measures  </a:t>
            </a:r>
            <a:r>
              <a:rPr lang="en-US" sz="2400" dirty="0" smtClean="0"/>
              <a:t>       </a:t>
            </a:r>
            <a:r>
              <a:rPr lang="en-US" sz="2400" b="1" dirty="0" smtClean="0"/>
              <a:t>After </a:t>
            </a:r>
            <a:r>
              <a:rPr lang="en-US" sz="2400" dirty="0" smtClean="0"/>
              <a:t>received by agency</a:t>
            </a:r>
            <a:endParaRPr lang="en-US" sz="2400" dirty="0"/>
          </a:p>
          <a:p>
            <a:r>
              <a:rPr lang="en-US" sz="2400" b="1" dirty="0"/>
              <a:t>Analysts: </a:t>
            </a:r>
            <a:r>
              <a:rPr lang="en-US" sz="2400" dirty="0"/>
              <a:t>review &amp; publish all changes to </a:t>
            </a:r>
            <a:r>
              <a:rPr lang="en-US" sz="2400" dirty="0" smtClean="0"/>
              <a:t>EPRs                </a:t>
            </a:r>
            <a:r>
              <a:rPr lang="en-US" sz="2400" b="1" dirty="0"/>
              <a:t>After </a:t>
            </a:r>
            <a:r>
              <a:rPr lang="en-US" sz="2400" dirty="0" smtClean="0"/>
              <a:t>measures                 								 published &amp; EPR received 								 by agency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601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 smtClean="0"/>
              <a:t>FAQ’s</a:t>
            </a:r>
            <a:endParaRPr lang="en-US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874517"/>
            <a:ext cx="10178322" cy="478028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No system changes!!!  Yippee!!!</a:t>
            </a:r>
          </a:p>
          <a:p>
            <a:r>
              <a:rPr lang="en-US" sz="2400" dirty="0" smtClean="0"/>
              <a:t>Agencies should </a:t>
            </a:r>
            <a:r>
              <a:rPr lang="en-US" sz="2400" b="1" u="sng" dirty="0" smtClean="0"/>
              <a:t>NOT</a:t>
            </a:r>
            <a:r>
              <a:rPr lang="en-US" sz="2400" dirty="0" smtClean="0"/>
              <a:t> update their financial tables at this time.  We are going to do this automatically (hopefully) once General Assembly adjustments are done, etc.   STAY TUNED!</a:t>
            </a:r>
          </a:p>
          <a:p>
            <a:r>
              <a:rPr lang="en-US" sz="2400" dirty="0" smtClean="0"/>
              <a:t>Yes – this is the time agencies can propose changes to measures!</a:t>
            </a:r>
          </a:p>
          <a:p>
            <a:r>
              <a:rPr lang="en-US" sz="2400" dirty="0" smtClean="0"/>
              <a:t>Agencies </a:t>
            </a:r>
            <a:r>
              <a:rPr lang="en-US" sz="2400" b="1" u="sng" dirty="0" smtClean="0"/>
              <a:t>do not </a:t>
            </a:r>
            <a:r>
              <a:rPr lang="en-US" sz="2400" dirty="0" smtClean="0"/>
              <a:t>have to have one measure linked per service area.</a:t>
            </a:r>
          </a:p>
          <a:p>
            <a:r>
              <a:rPr lang="en-US" sz="2400" dirty="0" smtClean="0"/>
              <a:t>Key measures are those measures that are in the Executive Agreements.  Please discuss with your agency head.  DPB is not involved in the development or approval of these measures.</a:t>
            </a:r>
          </a:p>
          <a:p>
            <a:r>
              <a:rPr lang="en-US" sz="2400" dirty="0" smtClean="0"/>
              <a:t>Yes – agencies are required to have one productivity measure.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767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 smtClean="0"/>
              <a:t>Targets</a:t>
            </a:r>
            <a:endParaRPr lang="en-US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400" dirty="0" smtClean="0"/>
              <a:t>Short Target:  June 30, 2018</a:t>
            </a:r>
          </a:p>
          <a:p>
            <a:pPr marL="0" indent="0">
              <a:buNone/>
            </a:pPr>
            <a:r>
              <a:rPr lang="en-US" sz="4400" dirty="0" smtClean="0"/>
              <a:t>Long Target:   June 30, 2020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800" dirty="0" smtClean="0"/>
              <a:t>Agencies do have the ability to add a user-defined target to address federal requirements, etc.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1751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dirty="0" smtClean="0"/>
              <a:t>focus</a:t>
            </a:r>
            <a:endParaRPr lang="en-US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2286001"/>
            <a:ext cx="10178322" cy="3873499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Write good measures!</a:t>
            </a:r>
          </a:p>
          <a:p>
            <a:r>
              <a:rPr lang="en-US" sz="2400" dirty="0" smtClean="0"/>
              <a:t>Plans should be written based on </a:t>
            </a:r>
            <a:r>
              <a:rPr lang="en-US" sz="2400" b="1" u="sng" dirty="0" smtClean="0"/>
              <a:t>current</a:t>
            </a:r>
            <a:r>
              <a:rPr lang="en-US" sz="2400" dirty="0" smtClean="0"/>
              <a:t> resources, capabilities, and </a:t>
            </a:r>
            <a:r>
              <a:rPr lang="en-US" sz="2400" dirty="0" smtClean="0"/>
              <a:t>authority, and are not </a:t>
            </a:r>
            <a:r>
              <a:rPr lang="en-US" sz="2400" dirty="0"/>
              <a:t>aspirational. </a:t>
            </a:r>
            <a:r>
              <a:rPr lang="en-US" sz="2400" dirty="0" smtClean="0"/>
              <a:t> Accordingly</a:t>
            </a:r>
            <a:r>
              <a:rPr lang="en-US" sz="2400" dirty="0"/>
              <a:t>, service area descriptions should focus </a:t>
            </a:r>
            <a:r>
              <a:rPr lang="en-US" sz="2400" dirty="0" smtClean="0"/>
              <a:t>on</a:t>
            </a:r>
          </a:p>
          <a:p>
            <a:pPr lvl="1"/>
            <a:r>
              <a:rPr lang="en-US" sz="2200" dirty="0" smtClean="0"/>
              <a:t>How </a:t>
            </a:r>
            <a:r>
              <a:rPr lang="en-US" sz="2200" dirty="0"/>
              <a:t>each service area will help your agency accomplish its mission in the 2016-2018 </a:t>
            </a:r>
            <a:r>
              <a:rPr lang="en-US" sz="2200" dirty="0" smtClean="0"/>
              <a:t>biennium.</a:t>
            </a:r>
          </a:p>
          <a:p>
            <a:pPr lvl="1"/>
            <a:r>
              <a:rPr lang="en-US" sz="2200" dirty="0" smtClean="0"/>
              <a:t>How </a:t>
            </a:r>
            <a:r>
              <a:rPr lang="en-US" sz="2200" dirty="0"/>
              <a:t>your agency plans to use current products and services—that the agency is </a:t>
            </a:r>
            <a:r>
              <a:rPr lang="en-US" sz="2200" u="sng" dirty="0"/>
              <a:t>presently</a:t>
            </a:r>
            <a:r>
              <a:rPr lang="en-US" sz="2200" dirty="0"/>
              <a:t> authorized and funded to provide—to address your mission. </a:t>
            </a:r>
          </a:p>
          <a:p>
            <a:r>
              <a:rPr lang="en-US" sz="2400" dirty="0" smtClean="0"/>
              <a:t>Include relevant “authority” for each service area under the mission and alignment and authority heading, similar to what we did in the past, but topline.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450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 smtClean="0"/>
              <a:t>Authority</a:t>
            </a:r>
            <a:endParaRPr lang="en-US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Authority for these purposes is defined </a:t>
            </a:r>
            <a:r>
              <a:rPr lang="en-US" sz="2800" dirty="0" smtClean="0"/>
              <a:t>as:</a:t>
            </a:r>
          </a:p>
          <a:p>
            <a:pPr lvl="2"/>
            <a:r>
              <a:rPr lang="en-US" sz="2400" dirty="0"/>
              <a:t>“the primary legal or regulatory mandate(s) that create responsibilities, or impose requirements, to provide products and services and expend funds.” </a:t>
            </a:r>
          </a:p>
          <a:p>
            <a:r>
              <a:rPr lang="en-US" sz="2800" dirty="0" smtClean="0"/>
              <a:t>Focus on </a:t>
            </a:r>
            <a:r>
              <a:rPr lang="en-US" sz="2800" b="1" u="sng" dirty="0" smtClean="0"/>
              <a:t>primary</a:t>
            </a:r>
            <a:r>
              <a:rPr lang="en-US" sz="2800" dirty="0" smtClean="0"/>
              <a:t> sources, not an exhaustive list.</a:t>
            </a:r>
          </a:p>
          <a:p>
            <a:r>
              <a:rPr lang="en-US" sz="2800" dirty="0" smtClean="0"/>
              <a:t>This includes State and Federal law and regulation, as well as any other primary sources of authority.</a:t>
            </a:r>
          </a:p>
        </p:txBody>
      </p:sp>
    </p:spTree>
    <p:extLst>
      <p:ext uri="{BB962C8B-B14F-4D97-AF65-F5344CB8AC3E}">
        <p14:creationId xmlns:p14="http://schemas.microsoft.com/office/powerpoint/2010/main" val="2329509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 smtClean="0"/>
              <a:t>EPR</a:t>
            </a:r>
            <a:endParaRPr lang="en-US" sz="9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u="sng" dirty="0" smtClean="0"/>
              <a:t>Reminders</a:t>
            </a:r>
          </a:p>
          <a:p>
            <a:r>
              <a:rPr lang="en-US" dirty="0" smtClean="0"/>
              <a:t>Measures must be published by your DPB budget analyst before they will populate into your EPR.</a:t>
            </a:r>
          </a:p>
          <a:p>
            <a:r>
              <a:rPr lang="en-US" dirty="0" smtClean="0"/>
              <a:t>Do not update financials at this time.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 smtClean="0">
                <a:solidFill>
                  <a:schemeClr val="accent3"/>
                </a:solidFill>
              </a:rPr>
              <a:t>Executive Progress Reports </a:t>
            </a:r>
            <a:r>
              <a:rPr lang="en-US" sz="3200" b="1" smtClean="0">
                <a:solidFill>
                  <a:schemeClr val="accent3"/>
                </a:solidFill>
              </a:rPr>
              <a:t>will likely be </a:t>
            </a:r>
            <a:r>
              <a:rPr lang="en-US" sz="3200" b="1" dirty="0" smtClean="0">
                <a:solidFill>
                  <a:schemeClr val="accent3"/>
                </a:solidFill>
              </a:rPr>
              <a:t>used as part of the transition documents for the incoming administration!</a:t>
            </a:r>
            <a:endParaRPr lang="en-US" sz="3200" b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775365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143</TotalTime>
  <Words>472</Words>
  <Application>Microsoft Office PowerPoint</Application>
  <PresentationFormat>Widescreen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Gill Sans MT</vt:lpstr>
      <vt:lpstr>Impact</vt:lpstr>
      <vt:lpstr>Badge</vt:lpstr>
      <vt:lpstr>Strategic plans, Performance Measures, and Executive progress reports  2016-2018 biennium</vt:lpstr>
      <vt:lpstr>Introductions, contacts, and a brief update</vt:lpstr>
      <vt:lpstr>Timeline</vt:lpstr>
      <vt:lpstr>who does what and When?</vt:lpstr>
      <vt:lpstr>FAQ’s</vt:lpstr>
      <vt:lpstr>Targets</vt:lpstr>
      <vt:lpstr>focus</vt:lpstr>
      <vt:lpstr>Authority</vt:lpstr>
      <vt:lpstr>EPR</vt:lpstr>
    </vt:vector>
  </TitlesOfParts>
  <Company>Virginia IT Infrastructure Partnership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 plans, Performance Measures, and Executive progress reports</dc:title>
  <dc:creator>Berry, Christy K. (DPB)</dc:creator>
  <cp:lastModifiedBy>Colvin, Ashley (DPB)</cp:lastModifiedBy>
  <cp:revision>20</cp:revision>
  <cp:lastPrinted>2017-03-07T15:38:49Z</cp:lastPrinted>
  <dcterms:created xsi:type="dcterms:W3CDTF">2017-03-07T13:22:12Z</dcterms:created>
  <dcterms:modified xsi:type="dcterms:W3CDTF">2017-03-09T15:49:15Z</dcterms:modified>
</cp:coreProperties>
</file>